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pedro-halmeida/" TargetMode="External"/><Relationship Id="rId1" Type="http://schemas.openxmlformats.org/officeDocument/2006/relationships/image" Target="../media/image-1-1.png"/><Relationship Id="rId3" Type="http://schemas.openxmlformats.org/officeDocument/2006/relationships/image" Target="../media/image-1-2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rastamansp" TargetMode="External"/><Relationship Id="rId2" Type="http://schemas.openxmlformats.org/officeDocument/2006/relationships/hyperlink" Target="https://www.linkedin.com/in/pedro-halmeida/" TargetMode="External"/><Relationship Id="rId3" Type="http://schemas.openxmlformats.org/officeDocument/2006/relationships/hyperlink" Target="https://docs.n8n.io/" TargetMode="External"/><Relationship Id="rId4" Type="http://schemas.openxmlformats.org/officeDocument/2006/relationships/hyperlink" Target="https://learn.microsoft.com/en-us/azure/ai-services/openai/" TargetMode="External"/><Relationship Id="rId5" Type="http://schemas.openxmlformats.org/officeDocument/2006/relationships/hyperlink" Target="https://docs.pinecone.io/" TargetMode="External"/><Relationship Id="rId6" Type="http://schemas.openxmlformats.org/officeDocument/2006/relationships/hyperlink" Target="https://developers.notion.com/" TargetMode="External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notion.so/profile/integrations/form/new-integration" TargetMode="External"/><Relationship Id="rId2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1382" y="632460"/>
            <a:ext cx="7534037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🚀</a:t>
            </a:r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Workshop: Criando Chatbot de IA com N8N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91382" y="2338030"/>
            <a:ext cx="7534037" cy="294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Bem-vindos ao workshop "Criando Chatbot de IA com N8N", uma iniciativa da PUC Angels. Nesta jornada, exploraremos como a inteligência artificial e a automação podem transformar seus projetos e negócios. Prepare-se para colocar a mão na massa e construir seu próprio chatbot inteligente!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Pedro Almeida - Vice Presidente Comitê IA da Puc Angels</a:t>
            </a:r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pedro.almeida@pucangels.org</a:t>
            </a:r>
            <a:pPr algn="l" indent="0" marL="0">
              <a:lnSpc>
                <a:spcPts val="2850"/>
              </a:lnSpc>
              <a:buNone/>
            </a:pPr>
            <a:r>
              <a:rPr lang="en-US" sz="1800" u="sng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https://www.linkedin.com/in/pedro-halmeida/</a:t>
            </a:r>
            <a:endParaRPr lang="en-US" sz="18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8971" y="5540931"/>
            <a:ext cx="2056448" cy="2056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69400"/>
            <a:ext cx="75768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Próximos Passos e Recursos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7170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Suporte e Contato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83333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Organizador: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Pedro Almeida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000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Email: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pedro.almeida@pucangels.org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7667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GitHub: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@rastamansp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335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LinkedIn: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Pedro Almeida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17170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Recursos Adicionais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14761" y="383333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u="sng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N8N Documentation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3000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u="sng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 Documentation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7667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u="sng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Pinecone Documentation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23351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u="sng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Notion API Documentation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5969437"/>
            <a:ext cx="1295495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🎉</a:t>
            </a:r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Prepare-se para uma jornada incrível no mundo da automação e IA!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6526"/>
            <a:ext cx="6571774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Agenda do Workshop 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📋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25886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95406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1966913"/>
            <a:ext cx="718066" cy="7180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72925" y="214645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1107519" y="2924294"/>
            <a:ext cx="36587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Introdução e Fundamentos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07519" y="3419832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Visão geral de chatbots e N8N.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7434858" y="2325886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58" y="2295406"/>
            <a:ext cx="6357818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675" y="1966913"/>
            <a:ext cx="718066" cy="7180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70059" y="2146459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7"/>
          <p:cNvSpPr/>
          <p:nvPr/>
        </p:nvSpPr>
        <p:spPr>
          <a:xfrm>
            <a:off x="7704653" y="2924294"/>
            <a:ext cx="30772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Construindo o Chatbot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704653" y="3419832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Criação prática do workflow principal.</a:t>
            </a:r>
            <a:endParaRPr lang="en-US" sz="1850" dirty="0"/>
          </a:p>
        </p:txBody>
      </p:sp>
      <p:sp>
        <p:nvSpPr>
          <p:cNvPr id="15" name="Shape 9"/>
          <p:cNvSpPr/>
          <p:nvPr/>
        </p:nvSpPr>
        <p:spPr>
          <a:xfrm>
            <a:off x="837724" y="4670941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640461"/>
            <a:ext cx="6357818" cy="12192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40" y="4311968"/>
            <a:ext cx="718066" cy="71806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3872925" y="449151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1"/>
          <p:cNvSpPr/>
          <p:nvPr/>
        </p:nvSpPr>
        <p:spPr>
          <a:xfrm>
            <a:off x="1107519" y="5269349"/>
            <a:ext cx="41152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Conceitos Fundamentais da IA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1107519" y="576488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Detalhes sobre RAG, Embeddings e LLMs.</a:t>
            </a:r>
            <a:endParaRPr lang="en-US" sz="1850" dirty="0"/>
          </a:p>
        </p:txBody>
      </p:sp>
      <p:sp>
        <p:nvSpPr>
          <p:cNvPr id="21" name="Shape 13"/>
          <p:cNvSpPr/>
          <p:nvPr/>
        </p:nvSpPr>
        <p:spPr>
          <a:xfrm>
            <a:off x="7434858" y="4670941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858" y="4640461"/>
            <a:ext cx="6357818" cy="121920"/>
          </a:xfrm>
          <a:prstGeom prst="rect">
            <a:avLst/>
          </a:prstGeom>
        </p:spPr>
      </p:pic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4675" y="4311968"/>
            <a:ext cx="718066" cy="718066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10470059" y="4491514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2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5" name="Text 15"/>
          <p:cNvSpPr/>
          <p:nvPr/>
        </p:nvSpPr>
        <p:spPr>
          <a:xfrm>
            <a:off x="7704653" y="5269349"/>
            <a:ext cx="44117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Sessão de Perguntas &amp; Respostas</a:t>
            </a:r>
            <a:endParaRPr lang="en-US" sz="2200" dirty="0"/>
          </a:p>
        </p:txBody>
      </p:sp>
      <p:sp>
        <p:nvSpPr>
          <p:cNvPr id="26" name="Text 16"/>
          <p:cNvSpPr/>
          <p:nvPr/>
        </p:nvSpPr>
        <p:spPr>
          <a:xfrm>
            <a:off x="7704653" y="576488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Esclarecimento de dúvidas e networking.</a:t>
            </a:r>
            <a:endParaRPr lang="en-US" sz="1850" dirty="0"/>
          </a:p>
        </p:txBody>
      </p:sp>
      <p:sp>
        <p:nvSpPr>
          <p:cNvPr id="27" name="Text 17"/>
          <p:cNvSpPr/>
          <p:nvPr/>
        </p:nvSpPr>
        <p:spPr>
          <a:xfrm>
            <a:off x="837724" y="66869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workshop será 100% online e hands-on, com duração de 1h30min, incluindo uma hora de conteúdo e 30 minutos dedicados às suas perguntas.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78562"/>
            <a:ext cx="8578334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🎯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Objetivos do Nosso Encontro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68949"/>
            <a:ext cx="4158734" cy="2712839"/>
          </a:xfrm>
          <a:prstGeom prst="roundRect">
            <a:avLst>
              <a:gd name="adj" fmla="val 370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659" y="2315885"/>
            <a:ext cx="718066" cy="71806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5" y="2472928"/>
            <a:ext cx="323136" cy="403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4659" y="3273266"/>
            <a:ext cx="366486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Compreender Fundamentos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84659" y="4120753"/>
            <a:ext cx="36648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Chatbots de IA e automação.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35773" y="2068949"/>
            <a:ext cx="4158734" cy="2712839"/>
          </a:xfrm>
          <a:prstGeom prst="roundRect">
            <a:avLst>
              <a:gd name="adj" fmla="val 370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709" y="2315885"/>
            <a:ext cx="718066" cy="718066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15" y="2472928"/>
            <a:ext cx="323136" cy="4038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82709" y="32732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Explorar N8N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82709" y="3768804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Plataforma de automação de workflows.</a:t>
            </a:r>
            <a:endParaRPr lang="en-US" sz="1850" dirty="0"/>
          </a:p>
        </p:txBody>
      </p:sp>
      <p:sp>
        <p:nvSpPr>
          <p:cNvPr id="13" name="Shape 7"/>
          <p:cNvSpPr/>
          <p:nvPr/>
        </p:nvSpPr>
        <p:spPr>
          <a:xfrm>
            <a:off x="9633823" y="2068949"/>
            <a:ext cx="4158853" cy="2712839"/>
          </a:xfrm>
          <a:prstGeom prst="roundRect">
            <a:avLst>
              <a:gd name="adj" fmla="val 370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759" y="2315885"/>
            <a:ext cx="718066" cy="718066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164" y="2472928"/>
            <a:ext cx="323136" cy="40386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80759" y="3273266"/>
            <a:ext cx="29354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Implementar Chatbot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80759" y="3768804"/>
            <a:ext cx="366498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Chatbot funcional com IA.</a:t>
            </a:r>
            <a:endParaRPr lang="en-US" sz="1850" dirty="0"/>
          </a:p>
        </p:txBody>
      </p:sp>
      <p:sp>
        <p:nvSpPr>
          <p:cNvPr id="18" name="Shape 10"/>
          <p:cNvSpPr/>
          <p:nvPr/>
        </p:nvSpPr>
        <p:spPr>
          <a:xfrm>
            <a:off x="837724" y="5021104"/>
            <a:ext cx="6357818" cy="2329815"/>
          </a:xfrm>
          <a:prstGeom prst="roundRect">
            <a:avLst>
              <a:gd name="adj" fmla="val 43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659" y="5268039"/>
            <a:ext cx="718066" cy="718066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065" y="5425083"/>
            <a:ext cx="323136" cy="40386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84659" y="6225421"/>
            <a:ext cx="29154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Integrar Ferramentas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84659" y="6720959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Azure OpenAI, Pinecone, Google Sheets, Notion.</a:t>
            </a:r>
            <a:endParaRPr lang="en-US" sz="1850" dirty="0"/>
          </a:p>
        </p:txBody>
      </p:sp>
      <p:sp>
        <p:nvSpPr>
          <p:cNvPr id="23" name="Shape 13"/>
          <p:cNvSpPr/>
          <p:nvPr/>
        </p:nvSpPr>
        <p:spPr>
          <a:xfrm>
            <a:off x="7434858" y="5021104"/>
            <a:ext cx="6357818" cy="2329815"/>
          </a:xfrm>
          <a:prstGeom prst="roundRect">
            <a:avLst>
              <a:gd name="adj" fmla="val 431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1793" y="5268039"/>
            <a:ext cx="718066" cy="718066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9199" y="5425083"/>
            <a:ext cx="323136" cy="40386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81793" y="62254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Aplicar Conceitos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81793" y="6720959"/>
            <a:ext cx="58639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 um projeto prático e real.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9532"/>
            <a:ext cx="78849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Público-Alvo e Pré-requisitos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21838"/>
            <a:ext cx="4223861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🎓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Quem pode participar?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99108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Empreendedores e startups da PUC Angels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4578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Desenvolvedores interessados em IA e automação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39245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Profissionais de marketing e atendimento ao cliente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3912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Estudantes de tecnologia e inovação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485798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Qualquer pessoa interessada em chatbots e automação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2321838"/>
            <a:ext cx="3379470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📚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Pré-requisitos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614761" y="299108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Conhecimento básico de programação (recomendado)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34578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Familiaridade com APIs e integrações (opcional)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39245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 no GitHub (para versionamento)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43912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Acesso à internet estável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37724" y="5593913"/>
            <a:ext cx="12954952" cy="1616035"/>
          </a:xfrm>
          <a:prstGeom prst="roundRect">
            <a:avLst>
              <a:gd name="adj" fmla="val 6221"/>
            </a:avLst>
          </a:prstGeom>
          <a:solidFill>
            <a:srgbClr val="FCF2B5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039" y="5920859"/>
            <a:ext cx="351949" cy="28158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668304" y="5892998"/>
            <a:ext cx="2816185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⚠️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Atenção!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668304" y="6491883"/>
            <a:ext cx="118850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 um melhor aproveitamento, é essencial criar as contas e configurar os serviços antes do workshop.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89817"/>
            <a:ext cx="9070538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🔧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Configuração Prévia Essencial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580203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37770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1. Azure OpenAI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77039" y="4272558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Gerar token de acesso à API de IA.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77039" y="4799171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Tempo: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15-20 min.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02" y="2580203"/>
            <a:ext cx="4318278" cy="9575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95317" y="37770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2. N8N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95317" y="4272558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Criar conta gratuita para workflows.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395317" y="4799171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Tempo: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5 min.</a:t>
            </a:r>
            <a:endParaRPr lang="en-US" sz="18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279" y="2580203"/>
            <a:ext cx="4318278" cy="9575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3595" y="37770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 Pinecone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3595" y="4272558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Criar index para consultas RAG no Agente de IA.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9713595" y="5182195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Tempo: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10-15 min.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37724" y="607373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Garanta que todas as credenciais (API Keys, Endpoints, Tokens) estejam anotadas e acessíveis. Isso garantirá uma experiência fluida durante a parte prática do workshop.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9693235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Notion: Integração Opcional e Poderosa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71769"/>
            <a:ext cx="3054191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Integração com N8N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7118" y="236982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Acesse notion.so e crie uma conta gratuita.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2791539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Crie um workspace e um documento de teste.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213259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Crie uma integração em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notion.so/profile/integrations/form/new-integration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3981093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Nomeie como "N8N Chatbot Integration".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7118" y="4402812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Anote 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Internal Integration Token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7118" y="4824532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Compartilhe o documento com a integração (explicado no workshop).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136" y="405527"/>
            <a:ext cx="5582126" cy="441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🧠</a:t>
            </a:r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Conceitos Fundamentais da IA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307580" y="1141690"/>
            <a:ext cx="15240" cy="6690598"/>
          </a:xfrm>
          <a:prstGeom prst="roundRect">
            <a:avLst>
              <a:gd name="adj" fmla="val 406415"/>
            </a:avLst>
          </a:prstGeom>
          <a:solidFill>
            <a:srgbClr val="DABADD"/>
          </a:solidFill>
          <a:ln/>
        </p:spPr>
      </p:sp>
      <p:sp>
        <p:nvSpPr>
          <p:cNvPr id="4" name="Shape 2"/>
          <p:cNvSpPr/>
          <p:nvPr/>
        </p:nvSpPr>
        <p:spPr>
          <a:xfrm>
            <a:off x="6722269" y="1299924"/>
            <a:ext cx="442317" cy="15240"/>
          </a:xfrm>
          <a:prstGeom prst="roundRect">
            <a:avLst>
              <a:gd name="adj" fmla="val 406415"/>
            </a:avLst>
          </a:prstGeom>
          <a:solidFill>
            <a:srgbClr val="DABADD"/>
          </a:solidFill>
          <a:ln/>
        </p:spPr>
      </p:sp>
      <p:sp>
        <p:nvSpPr>
          <p:cNvPr id="5" name="Shape 3"/>
          <p:cNvSpPr/>
          <p:nvPr/>
        </p:nvSpPr>
        <p:spPr>
          <a:xfrm>
            <a:off x="7149346" y="1141690"/>
            <a:ext cx="331708" cy="331708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11139" y="1177469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281243" y="1192292"/>
            <a:ext cx="3296722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RAG (Retrieval-Augmented Generation)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16136" y="1497568"/>
            <a:ext cx="606182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Combina busca de informações com geração de texto para respostas mais precisas.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7465814" y="2184678"/>
            <a:ext cx="442317" cy="15240"/>
          </a:xfrm>
          <a:prstGeom prst="roundRect">
            <a:avLst>
              <a:gd name="adj" fmla="val 406415"/>
            </a:avLst>
          </a:prstGeom>
          <a:solidFill>
            <a:srgbClr val="DABADD"/>
          </a:solidFill>
          <a:ln/>
        </p:spPr>
      </p:sp>
      <p:sp>
        <p:nvSpPr>
          <p:cNvPr id="10" name="Shape 8"/>
          <p:cNvSpPr/>
          <p:nvPr/>
        </p:nvSpPr>
        <p:spPr>
          <a:xfrm>
            <a:off x="7149346" y="2026444"/>
            <a:ext cx="331708" cy="331708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1139" y="2062222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052435" y="2077045"/>
            <a:ext cx="1734860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Embeddings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8052435" y="2382322"/>
            <a:ext cx="606182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Representação numérica (vetorial) de texto para busca por similaridade semântica.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6722269" y="2947273"/>
            <a:ext cx="442317" cy="15240"/>
          </a:xfrm>
          <a:prstGeom prst="roundRect">
            <a:avLst>
              <a:gd name="adj" fmla="val 406415"/>
            </a:avLst>
          </a:prstGeom>
          <a:solidFill>
            <a:srgbClr val="DABADD"/>
          </a:solidFill>
          <a:ln/>
        </p:spPr>
      </p:sp>
      <p:sp>
        <p:nvSpPr>
          <p:cNvPr id="15" name="Shape 13"/>
          <p:cNvSpPr/>
          <p:nvPr/>
        </p:nvSpPr>
        <p:spPr>
          <a:xfrm>
            <a:off x="7149346" y="2789039"/>
            <a:ext cx="331708" cy="331708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1139" y="2824817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092297" y="2839641"/>
            <a:ext cx="2485668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Memória de Histórico de Chat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516136" y="3144917"/>
            <a:ext cx="6061829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Sistema que mantém o contexto das conversas, permitindo que o chatbot "lembre" interações anteriores.</a:t>
            </a:r>
            <a:endParaRPr lang="en-US" sz="1150" dirty="0"/>
          </a:p>
        </p:txBody>
      </p:sp>
      <p:sp>
        <p:nvSpPr>
          <p:cNvPr id="19" name="Shape 17"/>
          <p:cNvSpPr/>
          <p:nvPr/>
        </p:nvSpPr>
        <p:spPr>
          <a:xfrm>
            <a:off x="7465814" y="3709868"/>
            <a:ext cx="442317" cy="15240"/>
          </a:xfrm>
          <a:prstGeom prst="roundRect">
            <a:avLst>
              <a:gd name="adj" fmla="val 406415"/>
            </a:avLst>
          </a:prstGeom>
          <a:solidFill>
            <a:srgbClr val="DABADD"/>
          </a:solidFill>
          <a:ln/>
        </p:spPr>
      </p:sp>
      <p:sp>
        <p:nvSpPr>
          <p:cNvPr id="20" name="Shape 18"/>
          <p:cNvSpPr/>
          <p:nvPr/>
        </p:nvSpPr>
        <p:spPr>
          <a:xfrm>
            <a:off x="7149346" y="3551634"/>
            <a:ext cx="331708" cy="331708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1139" y="3587413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052435" y="3602236"/>
            <a:ext cx="2013942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Banco de Dados Vetorial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8052435" y="3907512"/>
            <a:ext cx="606182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Sistema especializado (Pinecone) para armazenar e buscar embeddings de forma eficiente.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6722269" y="4472464"/>
            <a:ext cx="442317" cy="15240"/>
          </a:xfrm>
          <a:prstGeom prst="roundRect">
            <a:avLst>
              <a:gd name="adj" fmla="val 406415"/>
            </a:avLst>
          </a:prstGeom>
          <a:solidFill>
            <a:srgbClr val="DABADD"/>
          </a:solidFill>
          <a:ln/>
        </p:spPr>
      </p:sp>
      <p:sp>
        <p:nvSpPr>
          <p:cNvPr id="25" name="Shape 23"/>
          <p:cNvSpPr/>
          <p:nvPr/>
        </p:nvSpPr>
        <p:spPr>
          <a:xfrm>
            <a:off x="7149346" y="4314230"/>
            <a:ext cx="331708" cy="331708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11139" y="4350008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43105" y="4364831"/>
            <a:ext cx="1734860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Consulta Vetorial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516136" y="4670108"/>
            <a:ext cx="606182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Busca por similaridade entre vetores de texto para encontrar conteúdo relacionado.</a:t>
            </a:r>
            <a:endParaRPr lang="en-US" sz="1150" dirty="0"/>
          </a:p>
        </p:txBody>
      </p:sp>
      <p:sp>
        <p:nvSpPr>
          <p:cNvPr id="29" name="Shape 27"/>
          <p:cNvSpPr/>
          <p:nvPr/>
        </p:nvSpPr>
        <p:spPr>
          <a:xfrm>
            <a:off x="7465814" y="5235059"/>
            <a:ext cx="442317" cy="15240"/>
          </a:xfrm>
          <a:prstGeom prst="roundRect">
            <a:avLst>
              <a:gd name="adj" fmla="val 406415"/>
            </a:avLst>
          </a:prstGeom>
          <a:solidFill>
            <a:srgbClr val="DABADD"/>
          </a:solidFill>
          <a:ln/>
        </p:spPr>
      </p:sp>
      <p:sp>
        <p:nvSpPr>
          <p:cNvPr id="30" name="Shape 28"/>
          <p:cNvSpPr/>
          <p:nvPr/>
        </p:nvSpPr>
        <p:spPr>
          <a:xfrm>
            <a:off x="7149346" y="5076825"/>
            <a:ext cx="331708" cy="331708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11139" y="5112603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6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052435" y="5127427"/>
            <a:ext cx="1781294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Tools de Agente de IA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8052435" y="5432703"/>
            <a:ext cx="606182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Ferramentas especializadas que estendem as capacidades do chatbot (ex: Google Sheets, APIs).</a:t>
            </a:r>
            <a:endParaRPr lang="en-US" sz="1150" dirty="0"/>
          </a:p>
        </p:txBody>
      </p:sp>
      <p:sp>
        <p:nvSpPr>
          <p:cNvPr id="34" name="Shape 32"/>
          <p:cNvSpPr/>
          <p:nvPr/>
        </p:nvSpPr>
        <p:spPr>
          <a:xfrm>
            <a:off x="6722269" y="5997654"/>
            <a:ext cx="442317" cy="15240"/>
          </a:xfrm>
          <a:prstGeom prst="roundRect">
            <a:avLst>
              <a:gd name="adj" fmla="val 406415"/>
            </a:avLst>
          </a:prstGeom>
          <a:solidFill>
            <a:srgbClr val="DABADD"/>
          </a:solidFill>
          <a:ln/>
        </p:spPr>
      </p:sp>
      <p:sp>
        <p:nvSpPr>
          <p:cNvPr id="35" name="Shape 33"/>
          <p:cNvSpPr/>
          <p:nvPr/>
        </p:nvSpPr>
        <p:spPr>
          <a:xfrm>
            <a:off x="7149346" y="5839420"/>
            <a:ext cx="331708" cy="331708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211139" y="5875199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7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993713" y="5890022"/>
            <a:ext cx="2584252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LLMs (Large Language Models)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516136" y="6195298"/>
            <a:ext cx="6061829" cy="471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Modelos de linguagem avançados (Azure OpenAI GPT) para processamento e geração de texto natural.</a:t>
            </a:r>
            <a:endParaRPr lang="en-US" sz="1150" dirty="0"/>
          </a:p>
        </p:txBody>
      </p:sp>
      <p:sp>
        <p:nvSpPr>
          <p:cNvPr id="39" name="Shape 37"/>
          <p:cNvSpPr/>
          <p:nvPr/>
        </p:nvSpPr>
        <p:spPr>
          <a:xfrm>
            <a:off x="7465814" y="6760250"/>
            <a:ext cx="442317" cy="15240"/>
          </a:xfrm>
          <a:prstGeom prst="roundRect">
            <a:avLst>
              <a:gd name="adj" fmla="val 406415"/>
            </a:avLst>
          </a:prstGeom>
          <a:solidFill>
            <a:srgbClr val="DABADD"/>
          </a:solidFill>
          <a:ln/>
        </p:spPr>
      </p:sp>
      <p:sp>
        <p:nvSpPr>
          <p:cNvPr id="40" name="Shape 38"/>
          <p:cNvSpPr/>
          <p:nvPr/>
        </p:nvSpPr>
        <p:spPr>
          <a:xfrm>
            <a:off x="7149346" y="6602016"/>
            <a:ext cx="331708" cy="331708"/>
          </a:xfrm>
          <a:prstGeom prst="roundRect">
            <a:avLst>
              <a:gd name="adj" fmla="val 18672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211139" y="6637794"/>
            <a:ext cx="208121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8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052435" y="6652617"/>
            <a:ext cx="1734860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Prompt Engineering</a:t>
            </a:r>
            <a:endParaRPr lang="en-US" sz="1350" dirty="0"/>
          </a:p>
        </p:txBody>
      </p:sp>
      <p:sp>
        <p:nvSpPr>
          <p:cNvPr id="43" name="Text 41"/>
          <p:cNvSpPr/>
          <p:nvPr/>
        </p:nvSpPr>
        <p:spPr>
          <a:xfrm>
            <a:off x="8052435" y="6957893"/>
            <a:ext cx="6061829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arte de criar instruções eficazes para LLMs, otimizando a qualidade e relevância das respostas.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8572"/>
            <a:ext cx="963037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⚙️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Arquitetura do Chatbot "Marley"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4895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Nosso projeto prático, o chatbot "Marley", demonstra como a automação e a IA podem otimizar a gestão de negócios para artistas. Ele será capaz de responder a consultas, gerenciar contatos e documentos, e manter o contexto das conversas.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84207"/>
            <a:ext cx="12954952" cy="4086820"/>
          </a:xfrm>
          <a:prstGeom prst="roundRect">
            <a:avLst>
              <a:gd name="adj" fmla="val 246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3191828"/>
            <a:ext cx="6469856" cy="1357193"/>
          </a:xfrm>
          <a:prstGeom prst="roundRect">
            <a:avLst>
              <a:gd name="adj" fmla="val 7408"/>
            </a:avLst>
          </a:prstGeom>
          <a:solidFill>
            <a:srgbClr val="D75BE2"/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34311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Trigger Node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84659" y="3926681"/>
            <a:ext cx="59912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Recebimento de mensagens.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315200" y="3191828"/>
            <a:ext cx="6469856" cy="1357193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191828"/>
            <a:ext cx="30480" cy="1357193"/>
          </a:xfrm>
          <a:prstGeom prst="roundRect">
            <a:avLst>
              <a:gd name="adj" fmla="val 329856"/>
            </a:avLst>
          </a:prstGeom>
          <a:solidFill>
            <a:srgbClr val="BD41C8"/>
          </a:solidFill>
          <a:ln/>
        </p:spPr>
      </p:sp>
      <p:sp>
        <p:nvSpPr>
          <p:cNvPr id="10" name="Text 8"/>
          <p:cNvSpPr/>
          <p:nvPr/>
        </p:nvSpPr>
        <p:spPr>
          <a:xfrm>
            <a:off x="7554516" y="34311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AI Agent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54516" y="3926681"/>
            <a:ext cx="59912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Orquestração e inteligência.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4549021"/>
            <a:ext cx="6469856" cy="1357193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13" name="Shape 11"/>
          <p:cNvSpPr/>
          <p:nvPr/>
        </p:nvSpPr>
        <p:spPr>
          <a:xfrm>
            <a:off x="845344" y="4549021"/>
            <a:ext cx="6469856" cy="30480"/>
          </a:xfrm>
          <a:prstGeom prst="roundRect">
            <a:avLst>
              <a:gd name="adj" fmla="val 329856"/>
            </a:avLst>
          </a:prstGeom>
          <a:solidFill>
            <a:srgbClr val="BD41C8"/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47883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Chat Model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84659" y="5283875"/>
            <a:ext cx="59912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Processamento de linguagem.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315200" y="4549021"/>
            <a:ext cx="6469856" cy="1357193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4549021"/>
            <a:ext cx="30480" cy="1357193"/>
          </a:xfrm>
          <a:prstGeom prst="roundRect">
            <a:avLst>
              <a:gd name="adj" fmla="val 329856"/>
            </a:avLst>
          </a:prstGeom>
          <a:solidFill>
            <a:srgbClr val="BD41C8"/>
          </a:solidFill>
          <a:ln/>
        </p:spPr>
      </p:sp>
      <p:sp>
        <p:nvSpPr>
          <p:cNvPr id="18" name="Shape 16"/>
          <p:cNvSpPr/>
          <p:nvPr/>
        </p:nvSpPr>
        <p:spPr>
          <a:xfrm>
            <a:off x="7315200" y="4549021"/>
            <a:ext cx="6469856" cy="30480"/>
          </a:xfrm>
          <a:prstGeom prst="roundRect">
            <a:avLst>
              <a:gd name="adj" fmla="val 329856"/>
            </a:avLst>
          </a:prstGeom>
          <a:solidFill>
            <a:srgbClr val="BD41C8"/>
          </a:solidFill>
          <a:ln/>
        </p:spPr>
      </p:sp>
      <p:sp>
        <p:nvSpPr>
          <p:cNvPr id="19" name="Text 17"/>
          <p:cNvSpPr/>
          <p:nvPr/>
        </p:nvSpPr>
        <p:spPr>
          <a:xfrm>
            <a:off x="7554516" y="47883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Memory System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54516" y="5283875"/>
            <a:ext cx="59912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Gerenciamento de contexto.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845344" y="5906214"/>
            <a:ext cx="6469856" cy="1357193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22" name="Shape 20"/>
          <p:cNvSpPr/>
          <p:nvPr/>
        </p:nvSpPr>
        <p:spPr>
          <a:xfrm>
            <a:off x="845344" y="5906214"/>
            <a:ext cx="6469856" cy="30480"/>
          </a:xfrm>
          <a:prstGeom prst="roundRect">
            <a:avLst>
              <a:gd name="adj" fmla="val 329856"/>
            </a:avLst>
          </a:prstGeom>
          <a:solidFill>
            <a:srgbClr val="BD41C8"/>
          </a:solidFill>
          <a:ln/>
        </p:spPr>
      </p:sp>
      <p:sp>
        <p:nvSpPr>
          <p:cNvPr id="23" name="Text 21"/>
          <p:cNvSpPr/>
          <p:nvPr/>
        </p:nvSpPr>
        <p:spPr>
          <a:xfrm>
            <a:off x="1084659" y="61455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Vector Store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1084659" y="6641068"/>
            <a:ext cx="59912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Busca semântica.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7315200" y="5906214"/>
            <a:ext cx="6469856" cy="1357193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26" name="Shape 24"/>
          <p:cNvSpPr/>
          <p:nvPr/>
        </p:nvSpPr>
        <p:spPr>
          <a:xfrm>
            <a:off x="7315200" y="5906214"/>
            <a:ext cx="30480" cy="1357193"/>
          </a:xfrm>
          <a:prstGeom prst="roundRect">
            <a:avLst>
              <a:gd name="adj" fmla="val 329856"/>
            </a:avLst>
          </a:prstGeom>
          <a:solidFill>
            <a:srgbClr val="BD41C8"/>
          </a:solidFill>
          <a:ln/>
        </p:spPr>
      </p:sp>
      <p:sp>
        <p:nvSpPr>
          <p:cNvPr id="27" name="Shape 25"/>
          <p:cNvSpPr/>
          <p:nvPr/>
        </p:nvSpPr>
        <p:spPr>
          <a:xfrm>
            <a:off x="7315200" y="5906214"/>
            <a:ext cx="6469856" cy="30480"/>
          </a:xfrm>
          <a:prstGeom prst="roundRect">
            <a:avLst>
              <a:gd name="adj" fmla="val 329856"/>
            </a:avLst>
          </a:prstGeom>
          <a:solidFill>
            <a:srgbClr val="BD41C8"/>
          </a:solidFill>
          <a:ln/>
        </p:spPr>
      </p:sp>
      <p:sp>
        <p:nvSpPr>
          <p:cNvPr id="28" name="Text 26"/>
          <p:cNvSpPr/>
          <p:nvPr/>
        </p:nvSpPr>
        <p:spPr>
          <a:xfrm>
            <a:off x="7554516" y="61455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External Tools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7554516" y="6641068"/>
            <a:ext cx="59912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Integrações específicas.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459" y="493038"/>
            <a:ext cx="5083254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Casos de Uso do "Marley"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27459" y="1378744"/>
            <a:ext cx="13375481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 chatbot "Marley", criado para Junior Dread, exemplifica as funcionalidades que você poderá implementar para a gestão do seu negócio.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459" y="2068949"/>
            <a:ext cx="6469023" cy="64690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1538" y="2028587"/>
            <a:ext cx="646902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Agendamento de shows e eventos.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1538" y="2378154"/>
            <a:ext cx="646902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Gestão de contatos de imprensa e parcerias.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1538" y="2727722"/>
            <a:ext cx="646902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Fornecimento de informações sobre o artista.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1538" y="3077289"/>
            <a:ext cx="646902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Gestão de documentos: contratos, propostas e materiais promocionais.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1538" y="3426857"/>
            <a:ext cx="646902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Base de conhecimento estruturada no Notion.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1538" y="3776424"/>
            <a:ext cx="646902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Memória contextual para conversas fluidas.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2025-08-14T21:58:59Z</dcterms:created>
  <dcterms:modified xsi:type="dcterms:W3CDTF">2025-08-14T21:58:59Z</dcterms:modified>
</cp:coreProperties>
</file>